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E9C4CC7-86C6-45A7-A51F-E6D18532AD08}" type="datetimeFigureOut">
              <a:rPr lang="pt-BR" smtClean="0"/>
              <a:t>15/08/2013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7B538F5-617E-41D3-A9A3-D8698313179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Backlog	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: Product Backlog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06766"/>
            <a:ext cx="6192688" cy="516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Campos </a:t>
            </a:r>
            <a:r>
              <a:rPr lang="en-US" dirty="0" err="1" smtClean="0"/>
              <a:t>adicionais</a:t>
            </a:r>
            <a:r>
              <a:rPr lang="en-US" dirty="0" smtClean="0"/>
              <a:t> - </a:t>
            </a:r>
            <a:r>
              <a:rPr lang="en-US" dirty="0" err="1" smtClean="0"/>
              <a:t>estória</a:t>
            </a:r>
            <a:r>
              <a:rPr lang="en-US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 fontScale="85000" lnSpcReduction="20000"/>
          </a:bodyPr>
          <a:lstStyle/>
          <a:p>
            <a:r>
              <a:rPr lang="pt-BR" b="1" dirty="0" err="1" smtClean="0"/>
              <a:t>Track</a:t>
            </a:r>
            <a:r>
              <a:rPr lang="pt-BR" b="1" dirty="0" smtClean="0"/>
              <a:t> </a:t>
            </a:r>
            <a:r>
              <a:rPr lang="pt-BR" b="1" i="1" dirty="0" smtClean="0"/>
              <a:t>(</a:t>
            </a:r>
            <a:r>
              <a:rPr lang="pt-BR" b="1" i="1" dirty="0" err="1" smtClean="0"/>
              <a:t>Tilha</a:t>
            </a:r>
            <a:r>
              <a:rPr lang="pt-BR" b="1" i="1" dirty="0" smtClean="0"/>
              <a:t>/Rastro) – uma categorização básica dessa </a:t>
            </a:r>
            <a:r>
              <a:rPr lang="pt-BR" b="1" i="1" dirty="0" smtClean="0"/>
              <a:t>estória, </a:t>
            </a:r>
            <a:r>
              <a:rPr lang="pt-BR" dirty="0" smtClean="0"/>
              <a:t>por </a:t>
            </a:r>
            <a:r>
              <a:rPr lang="pt-BR" dirty="0" smtClean="0"/>
              <a:t>exemplo, “</a:t>
            </a:r>
            <a:r>
              <a:rPr lang="pt-BR" i="1" dirty="0" err="1" smtClean="0"/>
              <a:t>back</a:t>
            </a:r>
            <a:r>
              <a:rPr lang="pt-BR" i="1" dirty="0" smtClean="0"/>
              <a:t> </a:t>
            </a:r>
            <a:r>
              <a:rPr lang="pt-BR" i="1" dirty="0" err="1" smtClean="0"/>
              <a:t>office</a:t>
            </a:r>
            <a:r>
              <a:rPr lang="pt-BR" i="1" dirty="0" smtClean="0"/>
              <a:t>” ou “otimização”. Dessa forma, </a:t>
            </a:r>
            <a:r>
              <a:rPr lang="pt-BR" i="1" dirty="0" smtClean="0"/>
              <a:t>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pode facilmente filtrar por todos os itens </a:t>
            </a:r>
            <a:r>
              <a:rPr lang="pt-BR" i="1" dirty="0" smtClean="0"/>
              <a:t>de </a:t>
            </a:r>
            <a:r>
              <a:rPr lang="pt-BR" dirty="0" smtClean="0"/>
              <a:t>“otimização</a:t>
            </a:r>
            <a:r>
              <a:rPr lang="pt-BR" dirty="0" smtClean="0"/>
              <a:t>” e definir sua prioridade para baixa, etc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Componentes – Geralmente são incluídos campos na forma </a:t>
            </a:r>
            <a:r>
              <a:rPr lang="pt-BR" b="1" dirty="0" smtClean="0"/>
              <a:t>de </a:t>
            </a:r>
            <a:r>
              <a:rPr lang="pt-BR" dirty="0" smtClean="0"/>
              <a:t>“</a:t>
            </a:r>
            <a:r>
              <a:rPr lang="pt-BR" i="1" dirty="0" err="1" smtClean="0"/>
              <a:t>checkboxes</a:t>
            </a:r>
            <a:r>
              <a:rPr lang="pt-BR" i="1" dirty="0" smtClean="0"/>
              <a:t>” em um documento no Excel, por exemplo “base </a:t>
            </a:r>
            <a:r>
              <a:rPr lang="pt-BR" i="1" dirty="0" smtClean="0"/>
              <a:t>de </a:t>
            </a:r>
            <a:r>
              <a:rPr lang="pt-BR" dirty="0" smtClean="0"/>
              <a:t>dados</a:t>
            </a:r>
            <a:r>
              <a:rPr lang="pt-BR" dirty="0" smtClean="0"/>
              <a:t>, servidor, cliente”. Aqui a equipe ou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</a:t>
            </a:r>
            <a:r>
              <a:rPr lang="pt-BR" dirty="0" smtClean="0"/>
              <a:t>podem </a:t>
            </a:r>
            <a:r>
              <a:rPr lang="pt-BR" dirty="0" smtClean="0"/>
              <a:t>identificar quais componentes técnicos estão </a:t>
            </a:r>
            <a:r>
              <a:rPr lang="pt-BR" dirty="0" smtClean="0"/>
              <a:t>envolvidos na </a:t>
            </a:r>
            <a:r>
              <a:rPr lang="pt-BR" dirty="0" smtClean="0"/>
              <a:t>implementação dessa história. Isto é útil quando se tem </a:t>
            </a:r>
            <a:r>
              <a:rPr lang="pt-BR" dirty="0" smtClean="0"/>
              <a:t>várias equipes </a:t>
            </a:r>
            <a:r>
              <a:rPr lang="pt-BR" dirty="0" smtClean="0"/>
              <a:t>de </a:t>
            </a:r>
            <a:r>
              <a:rPr lang="pt-BR" i="1" dirty="0" err="1" smtClean="0"/>
              <a:t>Scrum</a:t>
            </a:r>
            <a:r>
              <a:rPr lang="pt-BR" i="1" dirty="0" smtClean="0"/>
              <a:t>, como por exemplo uma equipe de </a:t>
            </a:r>
            <a:r>
              <a:rPr lang="pt-BR" i="1" dirty="0" err="1" smtClean="0"/>
              <a:t>back</a:t>
            </a:r>
            <a:r>
              <a:rPr lang="pt-BR" i="1" dirty="0" smtClean="0"/>
              <a:t> </a:t>
            </a:r>
            <a:r>
              <a:rPr lang="pt-BR" i="1" dirty="0" err="1" smtClean="0"/>
              <a:t>office</a:t>
            </a:r>
            <a:r>
              <a:rPr lang="pt-BR" i="1" dirty="0" smtClean="0"/>
              <a:t> </a:t>
            </a:r>
            <a:r>
              <a:rPr lang="pt-BR" dirty="0" smtClean="0"/>
              <a:t>e </a:t>
            </a:r>
            <a:r>
              <a:rPr lang="pt-BR" dirty="0" smtClean="0"/>
              <a:t>outra de cliente, assim facilitando a decisão de cada equipe </a:t>
            </a:r>
            <a:r>
              <a:rPr lang="pt-BR" dirty="0" smtClean="0"/>
              <a:t>na escolha </a:t>
            </a:r>
            <a:r>
              <a:rPr lang="pt-BR" dirty="0" smtClean="0"/>
              <a:t>das estórias</a:t>
            </a:r>
            <a:r>
              <a:rPr lang="pt-BR" dirty="0" smtClean="0"/>
              <a:t>.</a:t>
            </a:r>
            <a:endParaRPr lang="pt-BR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Campos </a:t>
            </a:r>
            <a:r>
              <a:rPr lang="en-US" dirty="0" err="1" smtClean="0"/>
              <a:t>adicionais</a:t>
            </a:r>
            <a:r>
              <a:rPr lang="en-US" dirty="0" smtClean="0"/>
              <a:t> - </a:t>
            </a:r>
            <a:r>
              <a:rPr lang="en-US" dirty="0" err="1" smtClean="0"/>
              <a:t>estória</a:t>
            </a:r>
            <a:r>
              <a:rPr lang="en-US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/>
          </a:bodyPr>
          <a:lstStyle/>
          <a:p>
            <a:r>
              <a:rPr lang="pt-BR" b="1" dirty="0" smtClean="0"/>
              <a:t>Solicitante </a:t>
            </a:r>
            <a:r>
              <a:rPr lang="pt-BR" b="1" dirty="0" smtClean="0"/>
              <a:t>– o </a:t>
            </a:r>
            <a:r>
              <a:rPr lang="pt-BR" b="1" i="1" dirty="0" err="1" smtClean="0"/>
              <a:t>product</a:t>
            </a:r>
            <a:r>
              <a:rPr lang="pt-BR" b="1" i="1" dirty="0" smtClean="0"/>
              <a:t> </a:t>
            </a:r>
            <a:r>
              <a:rPr lang="pt-BR" b="1" i="1" dirty="0" err="1" smtClean="0"/>
              <a:t>owner</a:t>
            </a:r>
            <a:r>
              <a:rPr lang="pt-BR" b="1" i="1" dirty="0" smtClean="0"/>
              <a:t> pode querer manter o rastro </a:t>
            </a:r>
            <a:r>
              <a:rPr lang="pt-BR" b="1" i="1" dirty="0" smtClean="0"/>
              <a:t>de </a:t>
            </a:r>
            <a:r>
              <a:rPr lang="pt-BR" dirty="0" smtClean="0"/>
              <a:t>qual </a:t>
            </a:r>
            <a:r>
              <a:rPr lang="pt-BR" dirty="0" smtClean="0"/>
              <a:t>cliente ou o </a:t>
            </a:r>
            <a:r>
              <a:rPr lang="pt-BR" i="1" dirty="0" err="1" smtClean="0"/>
              <a:t>stakeholder</a:t>
            </a:r>
            <a:r>
              <a:rPr lang="pt-BR" i="1" dirty="0" smtClean="0"/>
              <a:t> que solicitou o item, para </a:t>
            </a:r>
            <a:r>
              <a:rPr lang="pt-BR" i="1" dirty="0" smtClean="0"/>
              <a:t>poder </a:t>
            </a:r>
            <a:r>
              <a:rPr lang="pt-BR" dirty="0" smtClean="0"/>
              <a:t>fornecer </a:t>
            </a:r>
            <a:r>
              <a:rPr lang="pt-BR" dirty="0" smtClean="0"/>
              <a:t>um </a:t>
            </a:r>
            <a:r>
              <a:rPr lang="pt-BR" i="1" dirty="0" smtClean="0"/>
              <a:t>feedback sobre o progresso desse item</a:t>
            </a:r>
            <a:r>
              <a:rPr lang="pt-BR" i="1" dirty="0" smtClean="0"/>
              <a:t>.</a:t>
            </a:r>
          </a:p>
          <a:p>
            <a:endParaRPr lang="pt-BR" i="1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ID do </a:t>
            </a:r>
            <a:r>
              <a:rPr lang="pt-BR" b="1" dirty="0" err="1" smtClean="0"/>
              <a:t>bug</a:t>
            </a:r>
            <a:r>
              <a:rPr lang="pt-BR" b="1" dirty="0" smtClean="0"/>
              <a:t> – se houver um sistema separado para registro </a:t>
            </a:r>
            <a:r>
              <a:rPr lang="pt-BR" b="1" dirty="0" smtClean="0"/>
              <a:t>de </a:t>
            </a:r>
            <a:r>
              <a:rPr lang="pt-BR" dirty="0" smtClean="0"/>
              <a:t>erros </a:t>
            </a:r>
            <a:r>
              <a:rPr lang="pt-BR" dirty="0" smtClean="0"/>
              <a:t>(</a:t>
            </a:r>
            <a:r>
              <a:rPr lang="pt-BR" i="1" dirty="0" err="1" smtClean="0"/>
              <a:t>bug</a:t>
            </a:r>
            <a:r>
              <a:rPr lang="pt-BR" i="1" dirty="0" smtClean="0"/>
              <a:t> </a:t>
            </a:r>
            <a:r>
              <a:rPr lang="pt-BR" i="1" dirty="0" err="1" smtClean="0"/>
              <a:t>tracking</a:t>
            </a:r>
            <a:r>
              <a:rPr lang="pt-BR" i="1" dirty="0" smtClean="0"/>
              <a:t>), como nós fazemos com o </a:t>
            </a:r>
            <a:r>
              <a:rPr lang="pt-BR" i="1" dirty="0" err="1" smtClean="0"/>
              <a:t>Jira</a:t>
            </a:r>
            <a:r>
              <a:rPr lang="pt-BR" i="1" dirty="0" smtClean="0"/>
              <a:t>, é útil </a:t>
            </a:r>
            <a:r>
              <a:rPr lang="pt-BR" i="1" dirty="0" smtClean="0"/>
              <a:t>manter </a:t>
            </a:r>
            <a:r>
              <a:rPr lang="pt-BR" dirty="0" smtClean="0"/>
              <a:t>a </a:t>
            </a:r>
            <a:r>
              <a:rPr lang="pt-BR" dirty="0" err="1" smtClean="0"/>
              <a:t>rastreabilidade</a:t>
            </a:r>
            <a:r>
              <a:rPr lang="pt-BR" dirty="0" smtClean="0"/>
              <a:t> da estória com um ou mais erros </a:t>
            </a:r>
            <a:r>
              <a:rPr lang="pt-BR" dirty="0" smtClean="0"/>
              <a:t>reportados sobre </a:t>
            </a:r>
            <a:r>
              <a:rPr lang="pt-BR" dirty="0" smtClean="0"/>
              <a:t>ela.</a:t>
            </a:r>
            <a:endParaRPr lang="pt-B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Backlog – </a:t>
            </a:r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Colocar  </a:t>
            </a:r>
            <a:r>
              <a:rPr lang="pt-BR" dirty="0" smtClean="0"/>
              <a:t>“Adicionar índice na tabela de eventos</a:t>
            </a:r>
            <a:r>
              <a:rPr lang="pt-BR" dirty="0" smtClean="0"/>
              <a:t>” no </a:t>
            </a:r>
            <a:r>
              <a:rPr lang="pt-BR" dirty="0" err="1" smtClean="0"/>
              <a:t>backlog</a:t>
            </a:r>
            <a:r>
              <a:rPr lang="pt-BR" dirty="0" smtClean="0"/>
              <a:t>?</a:t>
            </a:r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Backlog – </a:t>
            </a:r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Ao invés de colocar </a:t>
            </a:r>
            <a:r>
              <a:rPr lang="pt-BR" dirty="0" smtClean="0"/>
              <a:t>“</a:t>
            </a:r>
            <a:r>
              <a:rPr lang="pt-BR" sz="3000" b="1" dirty="0" smtClean="0"/>
              <a:t>Adicionar índice na tabela de eventos</a:t>
            </a:r>
            <a:r>
              <a:rPr lang="pt-BR" dirty="0" smtClean="0"/>
              <a:t>” no </a:t>
            </a:r>
            <a:r>
              <a:rPr lang="pt-BR" dirty="0" err="1" smtClean="0"/>
              <a:t>backlog</a:t>
            </a:r>
            <a:r>
              <a:rPr lang="pt-BR" dirty="0" smtClean="0"/>
              <a:t>?</a:t>
            </a:r>
          </a:p>
          <a:p>
            <a:endParaRPr lang="pt-BR" dirty="0" smtClean="0"/>
          </a:p>
          <a:p>
            <a:r>
              <a:rPr lang="pt-BR" dirty="0" smtClean="0"/>
              <a:t>A </a:t>
            </a:r>
            <a:r>
              <a:rPr lang="pt-BR" dirty="0" smtClean="0"/>
              <a:t>equipe </a:t>
            </a:r>
            <a:r>
              <a:rPr lang="pt-BR" dirty="0" smtClean="0"/>
              <a:t>é normalmente melhor adaptada para descobrir </a:t>
            </a:r>
            <a:r>
              <a:rPr lang="pt-BR" i="1" dirty="0" smtClean="0"/>
              <a:t>como resolver algo, assim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</a:t>
            </a:r>
            <a:r>
              <a:rPr lang="pt-BR" i="1" dirty="0" smtClean="0"/>
              <a:t>deve </a:t>
            </a:r>
            <a:r>
              <a:rPr lang="pt-BR" i="1" dirty="0" smtClean="0"/>
              <a:t>focar-se nos objetivos de negócio</a:t>
            </a:r>
            <a:r>
              <a:rPr lang="pt-BR" i="1" dirty="0" smtClean="0"/>
              <a:t>.</a:t>
            </a:r>
          </a:p>
          <a:p>
            <a:endParaRPr lang="pt-BR" i="1" dirty="0" smtClean="0"/>
          </a:p>
          <a:p>
            <a:r>
              <a:rPr lang="pt-BR" dirty="0" smtClean="0"/>
              <a:t>Então </a:t>
            </a:r>
            <a:r>
              <a:rPr lang="pt-BR" dirty="0" smtClean="0"/>
              <a:t>nós reformulamos a estória </a:t>
            </a:r>
            <a:r>
              <a:rPr lang="pt-BR" dirty="0" smtClean="0"/>
              <a:t>nos termos </a:t>
            </a:r>
            <a:r>
              <a:rPr lang="pt-BR" dirty="0" smtClean="0"/>
              <a:t>do objetivo subjacente (“</a:t>
            </a:r>
            <a:r>
              <a:rPr lang="pt-BR" b="1" dirty="0" smtClean="0"/>
              <a:t>acelerar </a:t>
            </a:r>
            <a:r>
              <a:rPr lang="pt-BR" b="1" dirty="0" smtClean="0"/>
              <a:t>a pesquisa de eventos </a:t>
            </a:r>
            <a:r>
              <a:rPr lang="pt-BR" b="1" dirty="0" smtClean="0"/>
              <a:t>no </a:t>
            </a:r>
            <a:r>
              <a:rPr lang="pt-BR" b="1" i="1" dirty="0" smtClean="0"/>
              <a:t>formulário</a:t>
            </a:r>
            <a:r>
              <a:rPr lang="pt-BR" i="1" dirty="0" smtClean="0"/>
              <a:t>”). </a:t>
            </a:r>
            <a:r>
              <a:rPr lang="pt-BR" i="1" dirty="0" smtClean="0"/>
              <a:t>A descrição </a:t>
            </a:r>
            <a:r>
              <a:rPr lang="pt-BR" b="1" i="1" dirty="0" smtClean="0"/>
              <a:t>técnica</a:t>
            </a:r>
            <a:r>
              <a:rPr lang="pt-BR" i="1" dirty="0" smtClean="0"/>
              <a:t> original acaba virando </a:t>
            </a:r>
            <a:r>
              <a:rPr lang="pt-BR" i="1" dirty="0" smtClean="0"/>
              <a:t>uma </a:t>
            </a:r>
            <a:r>
              <a:rPr lang="pt-BR" dirty="0" smtClean="0"/>
              <a:t>nota </a:t>
            </a:r>
            <a:r>
              <a:rPr lang="pt-BR" dirty="0" smtClean="0"/>
              <a:t>(“</a:t>
            </a:r>
            <a:r>
              <a:rPr lang="pt-BR" b="1" dirty="0" smtClean="0"/>
              <a:t>Indexar a tabela de eventos poderia resolver isso</a:t>
            </a:r>
            <a:r>
              <a:rPr lang="pt-BR" dirty="0" smtClean="0"/>
              <a:t>”).</a:t>
            </a:r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Atividade</a:t>
            </a:r>
            <a:r>
              <a:rPr lang="en-US" dirty="0" smtClean="0"/>
              <a:t> </a:t>
            </a:r>
            <a:r>
              <a:rPr lang="en-US" dirty="0" err="1" smtClean="0"/>
              <a:t>Prática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Product Backlog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i="1" dirty="0" smtClean="0"/>
              <a:t>É </a:t>
            </a:r>
            <a:r>
              <a:rPr lang="pt-BR" i="1" dirty="0" smtClean="0"/>
              <a:t>o coração do </a:t>
            </a:r>
            <a:r>
              <a:rPr lang="pt-BR" i="1" dirty="0" err="1" smtClean="0"/>
              <a:t>Scrum</a:t>
            </a:r>
            <a:r>
              <a:rPr lang="pt-BR" i="1" dirty="0" smtClean="0"/>
              <a:t>. É aqui que tudo começa. </a:t>
            </a:r>
            <a:endParaRPr lang="pt-BR" i="1" dirty="0" smtClean="0"/>
          </a:p>
          <a:p>
            <a:endParaRPr lang="pt-BR" i="1" dirty="0" smtClean="0"/>
          </a:p>
          <a:p>
            <a:r>
              <a:rPr lang="pt-BR" i="1" dirty="0" smtClean="0"/>
              <a:t>Uma </a:t>
            </a:r>
            <a:r>
              <a:rPr lang="pt-BR" i="1" dirty="0" smtClean="0"/>
              <a:t>lista de requisitos, estórias, </a:t>
            </a:r>
            <a:r>
              <a:rPr lang="pt-BR" i="1" dirty="0" smtClean="0"/>
              <a:t>Coisas </a:t>
            </a:r>
            <a:r>
              <a:rPr lang="pt-BR" dirty="0" smtClean="0"/>
              <a:t>que </a:t>
            </a:r>
            <a:r>
              <a:rPr lang="pt-BR" dirty="0" smtClean="0"/>
              <a:t>o cliente deseja, descritas utilizando a terminologia do cliente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Nós as chamamos de </a:t>
            </a:r>
            <a:r>
              <a:rPr lang="pt-BR" i="1" dirty="0" smtClean="0"/>
              <a:t>estórias, ou algumas vezes apenas de </a:t>
            </a:r>
            <a:r>
              <a:rPr lang="pt-BR" b="1" i="1" dirty="0" smtClean="0"/>
              <a:t>itens </a:t>
            </a:r>
            <a:r>
              <a:rPr lang="pt-BR" b="1" i="1" dirty="0" smtClean="0"/>
              <a:t>do </a:t>
            </a:r>
            <a:r>
              <a:rPr lang="pt-BR" b="1" i="1" dirty="0" err="1" smtClean="0"/>
              <a:t>backlog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b="1" dirty="0" smtClean="0"/>
              <a:t>ID – Uma identificação única, apenas um número com autoincremento.</a:t>
            </a:r>
          </a:p>
          <a:p>
            <a:pPr lvl="1"/>
            <a:r>
              <a:rPr lang="pt-BR" dirty="0" smtClean="0"/>
              <a:t>Isso é para evitar que percamos o controle sobre </a:t>
            </a:r>
            <a:r>
              <a:rPr lang="pt-BR" dirty="0" smtClean="0"/>
              <a:t>as estórias </a:t>
            </a:r>
            <a:r>
              <a:rPr lang="pt-BR" dirty="0" smtClean="0"/>
              <a:t>quando nós mudamos seus nomes</a:t>
            </a:r>
            <a:r>
              <a:rPr lang="pt-BR" dirty="0" smtClean="0"/>
              <a:t>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Nome – Um nome curto e descritivo para a estória. Por exemplo,</a:t>
            </a:r>
          </a:p>
          <a:p>
            <a:pPr lvl="1"/>
            <a:r>
              <a:rPr lang="pt-BR" dirty="0" smtClean="0"/>
              <a:t>“Ver o histórico de transações”. Suficientemente claro para </a:t>
            </a:r>
            <a:r>
              <a:rPr lang="pt-BR" dirty="0" smtClean="0"/>
              <a:t>que os </a:t>
            </a:r>
            <a:r>
              <a:rPr lang="pt-BR" dirty="0" smtClean="0"/>
              <a:t>desenvolvedores e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entendam mais ou </a:t>
            </a:r>
            <a:r>
              <a:rPr lang="pt-BR" i="1" dirty="0" smtClean="0"/>
              <a:t>menos </a:t>
            </a:r>
            <a:r>
              <a:rPr lang="pt-BR" dirty="0" smtClean="0"/>
              <a:t>sobre </a:t>
            </a:r>
            <a:r>
              <a:rPr lang="pt-BR" dirty="0" smtClean="0"/>
              <a:t>o que estamos falando, e claro o bastante para </a:t>
            </a:r>
            <a:r>
              <a:rPr lang="pt-BR" dirty="0" smtClean="0"/>
              <a:t>distingui-la das </a:t>
            </a:r>
            <a:r>
              <a:rPr lang="pt-BR" dirty="0" smtClean="0"/>
              <a:t>demais estórias. Normalmente de 2 a 10 palavras.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b="1" dirty="0" smtClean="0"/>
              <a:t>Importância – a pontuação de importância dessa estória para </a:t>
            </a:r>
            <a:r>
              <a:rPr lang="pt-BR" b="1" dirty="0" smtClean="0"/>
              <a:t>o </a:t>
            </a:r>
            <a:r>
              <a:rPr lang="pt-BR" b="1" i="1" dirty="0" err="1" smtClean="0"/>
              <a:t>product</a:t>
            </a:r>
            <a:r>
              <a:rPr lang="pt-BR" b="1" i="1" dirty="0" smtClean="0"/>
              <a:t> </a:t>
            </a:r>
            <a:r>
              <a:rPr lang="pt-BR" b="1" i="1" dirty="0" err="1" smtClean="0"/>
              <a:t>owner</a:t>
            </a:r>
            <a:r>
              <a:rPr lang="pt-BR" i="1" dirty="0" smtClean="0"/>
              <a:t>. </a:t>
            </a:r>
            <a:endParaRPr lang="pt-BR" i="1" dirty="0" smtClean="0"/>
          </a:p>
          <a:p>
            <a:pPr lvl="1"/>
            <a:r>
              <a:rPr lang="pt-BR" i="1" dirty="0" smtClean="0"/>
              <a:t>Por </a:t>
            </a:r>
            <a:r>
              <a:rPr lang="pt-BR" i="1" dirty="0" smtClean="0"/>
              <a:t>exemplo 10. Ou 150. Mais pontos = </a:t>
            </a:r>
            <a:r>
              <a:rPr lang="pt-BR" i="1" dirty="0" smtClean="0"/>
              <a:t>mais </a:t>
            </a:r>
            <a:r>
              <a:rPr lang="pt-BR" dirty="0" smtClean="0"/>
              <a:t>importante</a:t>
            </a:r>
            <a:r>
              <a:rPr lang="pt-BR" dirty="0" smtClean="0"/>
              <a:t>.</a:t>
            </a:r>
          </a:p>
          <a:p>
            <a:r>
              <a:rPr lang="pt-BR" dirty="0" smtClean="0"/>
              <a:t>Deve-se </a:t>
            </a:r>
            <a:r>
              <a:rPr lang="pt-BR" dirty="0" smtClean="0"/>
              <a:t>evitar o termo “prioridade” já que prioridade 1 </a:t>
            </a:r>
            <a:r>
              <a:rPr lang="pt-BR" dirty="0" smtClean="0"/>
              <a:t>é tipicamente </a:t>
            </a:r>
            <a:r>
              <a:rPr lang="pt-BR" dirty="0" smtClean="0"/>
              <a:t>interpretado como “prioridade mais alta”, </a:t>
            </a:r>
            <a:r>
              <a:rPr lang="pt-BR" dirty="0" smtClean="0"/>
              <a:t>o que </a:t>
            </a:r>
            <a:r>
              <a:rPr lang="pt-BR" dirty="0" smtClean="0"/>
              <a:t>fica feio se mais tarde você decidir que algo é </a:t>
            </a:r>
            <a:r>
              <a:rPr lang="pt-BR" dirty="0" smtClean="0"/>
              <a:t>ainda mais </a:t>
            </a:r>
            <a:r>
              <a:rPr lang="pt-BR" dirty="0" smtClean="0"/>
              <a:t>importante. Qual pontuação de prioridade esse </a:t>
            </a:r>
            <a:r>
              <a:rPr lang="pt-BR" dirty="0" smtClean="0"/>
              <a:t>item deveria </a:t>
            </a:r>
            <a:r>
              <a:rPr lang="pt-BR" dirty="0" smtClean="0"/>
              <a:t>receber? Prioridade 0? Prioridade -1?</a:t>
            </a:r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Estimativa inicial – </a:t>
            </a:r>
            <a:endParaRPr lang="pt-BR" b="1" dirty="0" smtClean="0"/>
          </a:p>
          <a:p>
            <a:pPr lvl="1"/>
            <a:r>
              <a:rPr lang="pt-BR" dirty="0" smtClean="0"/>
              <a:t>As </a:t>
            </a:r>
            <a:r>
              <a:rPr lang="pt-BR" dirty="0" smtClean="0"/>
              <a:t>estimativas iniciais da equipe </a:t>
            </a:r>
            <a:r>
              <a:rPr lang="pt-BR" dirty="0" smtClean="0"/>
              <a:t>sobre quanto </a:t>
            </a:r>
            <a:r>
              <a:rPr lang="pt-BR" dirty="0" smtClean="0"/>
              <a:t>tempo é necessário para implementar aquela estória, </a:t>
            </a:r>
            <a:r>
              <a:rPr lang="pt-BR" dirty="0" smtClean="0"/>
              <a:t>se comparada </a:t>
            </a:r>
            <a:r>
              <a:rPr lang="pt-BR" dirty="0" smtClean="0"/>
              <a:t>a outras estórias. A unidade é pontos por estória </a:t>
            </a:r>
            <a:r>
              <a:rPr lang="pt-BR" dirty="0" smtClean="0"/>
              <a:t>e geralmente </a:t>
            </a:r>
            <a:r>
              <a:rPr lang="pt-BR" dirty="0" smtClean="0"/>
              <a:t>corresponde mais ou menos a “relação </a:t>
            </a:r>
            <a:r>
              <a:rPr lang="pt-BR" dirty="0" smtClean="0"/>
              <a:t>homem/dias” ideal.</a:t>
            </a:r>
            <a:endParaRPr lang="pt-BR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</a:t>
            </a:r>
            <a:r>
              <a:rPr lang="pt-BR" dirty="0" smtClean="0"/>
              <a:t>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dirty="0" smtClean="0"/>
              <a:t>1</a:t>
            </a:r>
            <a:r>
              <a:rPr lang="pt-BR" sz="3200" dirty="0" smtClean="0"/>
              <a:t>. Pergunte à equipe “se vocês puderem ter o </a:t>
            </a:r>
            <a:r>
              <a:rPr lang="pt-BR" sz="3200" dirty="0" smtClean="0"/>
              <a:t>número ideal </a:t>
            </a:r>
            <a:r>
              <a:rPr lang="pt-BR" sz="3200" dirty="0" smtClean="0"/>
              <a:t>de pessoas para esta estória (nem muitas, </a:t>
            </a:r>
            <a:r>
              <a:rPr lang="pt-BR" sz="3200" dirty="0" smtClean="0"/>
              <a:t>nem poucas</a:t>
            </a:r>
            <a:r>
              <a:rPr lang="pt-BR" sz="3200" dirty="0" smtClean="0"/>
              <a:t>, </a:t>
            </a:r>
            <a:r>
              <a:rPr lang="pt-BR" sz="3200" dirty="0" smtClean="0"/>
              <a:t>normalmente </a:t>
            </a:r>
            <a:r>
              <a:rPr lang="pt-BR" sz="3200" dirty="0" smtClean="0"/>
              <a:t>duas), e se trancarem em </a:t>
            </a:r>
            <a:r>
              <a:rPr lang="pt-BR" sz="3200" dirty="0" smtClean="0"/>
              <a:t>uma sala </a:t>
            </a:r>
            <a:r>
              <a:rPr lang="pt-BR" sz="3200" dirty="0" smtClean="0"/>
              <a:t>cheia de comida e trabalharem sem </a:t>
            </a:r>
            <a:r>
              <a:rPr lang="pt-BR" sz="3200" dirty="0" smtClean="0"/>
              <a:t>distúrbio </a:t>
            </a:r>
            <a:r>
              <a:rPr lang="pt-BR" dirty="0" smtClean="0"/>
              <a:t>algum</a:t>
            </a:r>
            <a:r>
              <a:rPr lang="pt-BR" dirty="0" smtClean="0"/>
              <a:t>, após quantos dias vocês apresentarão </a:t>
            </a:r>
            <a:r>
              <a:rPr lang="pt-BR" dirty="0" smtClean="0"/>
              <a:t>uma implementação </a:t>
            </a:r>
            <a:r>
              <a:rPr lang="pt-BR" dirty="0" smtClean="0"/>
              <a:t>pronta, demonstrável e testada? </a:t>
            </a:r>
            <a:endParaRPr lang="pt-BR" dirty="0" smtClean="0"/>
          </a:p>
          <a:p>
            <a:pPr lvl="1"/>
            <a:r>
              <a:rPr lang="pt-BR" dirty="0" smtClean="0"/>
              <a:t>Se a resposta </a:t>
            </a:r>
            <a:r>
              <a:rPr lang="pt-BR" dirty="0" smtClean="0"/>
              <a:t>for “com 3 pessoas trancados em uma </a:t>
            </a:r>
            <a:r>
              <a:rPr lang="pt-BR" dirty="0" smtClean="0"/>
              <a:t>sala levará </a:t>
            </a:r>
            <a:r>
              <a:rPr lang="pt-BR" dirty="0" smtClean="0"/>
              <a:t>aproximadamente 4 dias” então a </a:t>
            </a:r>
            <a:r>
              <a:rPr lang="pt-BR" dirty="0" smtClean="0"/>
              <a:t>estimativa inicial </a:t>
            </a:r>
            <a:r>
              <a:rPr lang="pt-BR" dirty="0" smtClean="0"/>
              <a:t>é de 12 pontos por estória.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</a:t>
            </a:r>
            <a:r>
              <a:rPr lang="pt-BR" dirty="0" smtClean="0"/>
              <a:t>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/>
              <a:t>2. O importante não é ter estimativas </a:t>
            </a:r>
            <a:r>
              <a:rPr lang="pt-BR" sz="3200" dirty="0" smtClean="0"/>
              <a:t>absolutamente precisas </a:t>
            </a:r>
          </a:p>
          <a:p>
            <a:pPr lvl="1"/>
            <a:r>
              <a:rPr lang="pt-BR" dirty="0" smtClean="0"/>
              <a:t>Por exemplo: </a:t>
            </a:r>
            <a:r>
              <a:rPr lang="pt-BR" dirty="0" smtClean="0"/>
              <a:t>dizer que uma estória com </a:t>
            </a:r>
            <a:r>
              <a:rPr lang="pt-BR" dirty="0" smtClean="0"/>
              <a:t>2 pontos </a:t>
            </a:r>
            <a:r>
              <a:rPr lang="pt-BR" dirty="0" smtClean="0"/>
              <a:t>deverá gastar 2 </a:t>
            </a:r>
            <a:r>
              <a:rPr lang="pt-BR" dirty="0" smtClean="0"/>
              <a:t>dias, </a:t>
            </a:r>
            <a:r>
              <a:rPr lang="pt-BR" dirty="0" smtClean="0"/>
              <a:t>mas sim </a:t>
            </a:r>
            <a:r>
              <a:rPr lang="pt-BR" dirty="0" smtClean="0"/>
              <a:t>obter estimativas </a:t>
            </a:r>
            <a:r>
              <a:rPr lang="pt-BR" dirty="0" smtClean="0"/>
              <a:t>relativas corretas (por exemplo, </a:t>
            </a:r>
            <a:r>
              <a:rPr lang="pt-BR" dirty="0" smtClean="0"/>
              <a:t>dizer que </a:t>
            </a:r>
            <a:r>
              <a:rPr lang="pt-BR" dirty="0" smtClean="0"/>
              <a:t>uma estória com 2 pontos gastará cerca </a:t>
            </a:r>
            <a:r>
              <a:rPr lang="pt-BR" dirty="0" smtClean="0"/>
              <a:t>da metade </a:t>
            </a:r>
            <a:r>
              <a:rPr lang="pt-BR" dirty="0" smtClean="0"/>
              <a:t>de uma estória com 4 pontos).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</a:t>
            </a:r>
            <a:r>
              <a:rPr lang="pt-BR" dirty="0" smtClean="0"/>
              <a:t>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b="1" dirty="0" smtClean="0"/>
              <a:t>Como demonstrar – Uma descrição em alto nível de como </a:t>
            </a:r>
            <a:r>
              <a:rPr lang="pt-BR" sz="3200" b="1" dirty="0" smtClean="0"/>
              <a:t>a </a:t>
            </a:r>
            <a:r>
              <a:rPr lang="pt-BR" sz="3200" dirty="0" smtClean="0"/>
              <a:t>estória </a:t>
            </a:r>
            <a:r>
              <a:rPr lang="pt-BR" sz="3200" dirty="0" smtClean="0"/>
              <a:t>será demonstrada na apresentação do </a:t>
            </a:r>
            <a:r>
              <a:rPr lang="pt-BR" sz="3200" dirty="0" err="1" smtClean="0"/>
              <a:t>sprint</a:t>
            </a:r>
            <a:r>
              <a:rPr lang="pt-BR" sz="3200" dirty="0" smtClean="0"/>
              <a:t>. Isso </a:t>
            </a:r>
            <a:r>
              <a:rPr lang="pt-BR" sz="3200" dirty="0" smtClean="0"/>
              <a:t>é simplesmente </a:t>
            </a:r>
            <a:r>
              <a:rPr lang="pt-BR" sz="3200" dirty="0" smtClean="0"/>
              <a:t>uma simples especificação de teste. “Faça </a:t>
            </a:r>
            <a:r>
              <a:rPr lang="pt-BR" sz="3200" dirty="0" smtClean="0"/>
              <a:t>isso, então </a:t>
            </a:r>
            <a:r>
              <a:rPr lang="pt-BR" sz="3200" dirty="0" smtClean="0"/>
              <a:t>faça aquilo e então isso deverá acontecer</a:t>
            </a:r>
            <a:r>
              <a:rPr lang="pt-BR" sz="3200" dirty="0" smtClean="0"/>
              <a:t>.”</a:t>
            </a:r>
          </a:p>
          <a:p>
            <a:pPr lvl="1"/>
            <a:r>
              <a:rPr lang="pt-BR" dirty="0" smtClean="0"/>
              <a:t> </a:t>
            </a:r>
            <a:r>
              <a:rPr lang="pt-BR" dirty="0" smtClean="0"/>
              <a:t>Se você pratica TDD (desenvolvimento orientado </a:t>
            </a:r>
            <a:r>
              <a:rPr lang="pt-BR" dirty="0" smtClean="0"/>
              <a:t>a </a:t>
            </a:r>
            <a:r>
              <a:rPr lang="pt-BR" sz="3200" dirty="0" smtClean="0"/>
              <a:t>testes</a:t>
            </a:r>
            <a:r>
              <a:rPr lang="pt-BR" sz="3200" dirty="0" smtClean="0"/>
              <a:t>) essa descrição pode ser usada como </a:t>
            </a:r>
            <a:r>
              <a:rPr lang="pt-BR" sz="3200" dirty="0" smtClean="0"/>
              <a:t>pseudocódigo para </a:t>
            </a:r>
            <a:r>
              <a:rPr lang="pt-BR" sz="3200" dirty="0" smtClean="0"/>
              <a:t>o seu código de teste de aceitação.</a:t>
            </a:r>
            <a:endParaRPr lang="pt-BR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b="1" dirty="0" smtClean="0"/>
              <a:t>Notas – quaisquer outras informações, </a:t>
            </a:r>
            <a:r>
              <a:rPr lang="pt-BR" b="1" dirty="0" smtClean="0"/>
              <a:t>esclarecimentos, </a:t>
            </a:r>
            <a:r>
              <a:rPr lang="pt-BR" dirty="0" smtClean="0"/>
              <a:t>referências </a:t>
            </a:r>
            <a:r>
              <a:rPr lang="pt-BR" dirty="0" smtClean="0"/>
              <a:t>a outras fontes de informação, etc. Normalmente </a:t>
            </a:r>
            <a:r>
              <a:rPr lang="pt-BR" dirty="0" smtClean="0"/>
              <a:t>ágil bem </a:t>
            </a:r>
            <a:r>
              <a:rPr lang="pt-BR" dirty="0" smtClean="0"/>
              <a:t>breve.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66</TotalTime>
  <Words>840</Words>
  <Application>Microsoft Office PowerPoint</Application>
  <PresentationFormat>Apresentação na tela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16" baseType="lpstr">
      <vt:lpstr>Mediano</vt:lpstr>
      <vt:lpstr>Backlog </vt:lpstr>
      <vt:lpstr>Product Backlog</vt:lpstr>
      <vt:lpstr>As estórias incluem:</vt:lpstr>
      <vt:lpstr>As estórias incluem:</vt:lpstr>
      <vt:lpstr>As estórias incluem:</vt:lpstr>
      <vt:lpstr>As estórias incluem: Estimativa Inicial</vt:lpstr>
      <vt:lpstr>As estórias incluem: Estimativa Inicial</vt:lpstr>
      <vt:lpstr>As estórias incluem: Estimativa Inicial</vt:lpstr>
      <vt:lpstr>As estórias incluem:</vt:lpstr>
      <vt:lpstr>Exemplo: Product Backlog</vt:lpstr>
      <vt:lpstr>Campos adicionais - estória:</vt:lpstr>
      <vt:lpstr>Campos adicionais - estória:</vt:lpstr>
      <vt:lpstr>Backlog – nível de negócio</vt:lpstr>
      <vt:lpstr>Backlog – nível de negócio</vt:lpstr>
      <vt:lpstr>Atividade Prática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Backlog </dc:title>
  <dc:creator>lilian</dc:creator>
  <cp:lastModifiedBy>lilian</cp:lastModifiedBy>
  <cp:revision>12</cp:revision>
  <dcterms:created xsi:type="dcterms:W3CDTF">2013-08-15T12:43:58Z</dcterms:created>
  <dcterms:modified xsi:type="dcterms:W3CDTF">2013-08-15T13:50:07Z</dcterms:modified>
</cp:coreProperties>
</file>